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EC159D-DACE-4498-9656-A8D60FD2B978}">
  <a:tblStyle styleId="{94EC159D-DACE-4498-9656-A8D60FD2B9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d4948fd0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fd4948fd0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d4948fd0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d4948fd0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d4948fd0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d4948fd0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fd4948fd0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fd4948fd0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fd4948fd0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fd4948fd0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7b985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7b985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46c3061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46c3061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94674cd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94674cd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www.thesslstore.com/blog/runtime-encryption-gap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ci2.es/software-ec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hyperlink" Target="https://www.esan.edu.pe/apuntes-empresariales/2020/01/como-redisenar-los-procesos-usando-el-business-process-management-bp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www.sistemaimpulsa.com/blog/crm-en-mexico-que-opciones-teng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hyperlink" Target="https://www.sydle.com/es/service-desk/?plataforma-centro-servicios&amp;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powerdata.es/seguridad-de-datos" TargetMode="External"/><Relationship Id="rId4" Type="http://schemas.openxmlformats.org/officeDocument/2006/relationships/hyperlink" Target="https://www.sydle.com/es/bpm/?plataforma-automatizacion-procesos&amp;utm_source=google&amp;utm_medium=cpc&amp;utm_campaign=sydle_bpm_es_bpm&amp;utm_term=+procesos%20+software&amp;gclid=CjwKCAiA9bmABhBbEiwASb35V2HZAXo9hqQj9WnHBt4Wd3wzB5C-rZ7u7AXydzua00tK_jJtERKzdBoCpMUQAvD_BwE" TargetMode="External"/><Relationship Id="rId5" Type="http://schemas.openxmlformats.org/officeDocument/2006/relationships/hyperlink" Target="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" TargetMode="External"/><Relationship Id="rId6" Type="http://schemas.openxmlformats.org/officeDocument/2006/relationships/hyperlink" Target="https://www.sydle.com/es/crm/?plataforma-relaci%C3%B3n-clientes&amp;utm_source=google&amp;utm_medium=cpc&amp;utm_campaign=sydle_bpm_es_bpm&amp;utm_term=+procesos%20+software&amp;gclid=CjwKCAiA9bmABhBbEiwASb35V2HZAXo9hqQj9WnHBt4Wd3wzB5C-rZ7u7AXydzua00tK_jJtERKzdBoCpMUQAvD_BwE" TargetMode="External"/><Relationship Id="rId7" Type="http://schemas.openxmlformats.org/officeDocument/2006/relationships/hyperlink" Target="https://www.sydle.com/es/analytic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PvNFeip04uXw4mljBX1aJnJpuvP7BVK0/view?usp=sharing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51000"/>
            <a:ext cx="444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https://www.consult-ing.com.co/index.php/industria-4-0/aplicativos-web/211-aplicativos-web-a-la-medida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el lenguaje de </a:t>
            </a:r>
            <a:r>
              <a:rPr lang="es" sz="1500">
                <a:solidFill>
                  <a:schemeClr val="dk1"/>
                </a:solidFill>
              </a:rPr>
              <a:t>programación</a:t>
            </a:r>
            <a:r>
              <a:rPr lang="es" sz="1500">
                <a:solidFill>
                  <a:schemeClr val="dk1"/>
                </a:solidFill>
              </a:rPr>
              <a:t> JAVA y que realiza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ECM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SYDLE ONE soporta que es un sistema de gestión visual el proporciona ayuda a mantener datos de gran importancia en orden, esta información podrá ser </a:t>
            </a:r>
            <a:r>
              <a:rPr lang="es">
                <a:solidFill>
                  <a:srgbClr val="000000"/>
                </a:solidFill>
              </a:rPr>
              <a:t>accesible</a:t>
            </a:r>
            <a:r>
              <a:rPr lang="es">
                <a:solidFill>
                  <a:srgbClr val="000000"/>
                </a:solidFill>
              </a:rPr>
              <a:t> como desde el ordenador como en dispositivos móviles o tablets. También ofrece un servicio de </a:t>
            </a:r>
            <a:r>
              <a:rPr lang="es">
                <a:solidFill>
                  <a:srgbClr val="000000"/>
                </a:solidFill>
              </a:rPr>
              <a:t>búsqueda</a:t>
            </a:r>
            <a:r>
              <a:rPr lang="es">
                <a:solidFill>
                  <a:srgbClr val="000000"/>
                </a:solidFill>
              </a:rPr>
              <a:t> de datos rápida y sencilla (OCR). Garantiza autenticidad de documentos agregando una firma digital y contar con flujos de verificación informando hasta antecedentes. Además podrá crear documentos </a:t>
            </a:r>
            <a:r>
              <a:rPr lang="es">
                <a:solidFill>
                  <a:srgbClr val="000000"/>
                </a:solidFill>
              </a:rPr>
              <a:t>específicos</a:t>
            </a:r>
            <a:r>
              <a:rPr lang="es">
                <a:solidFill>
                  <a:srgbClr val="000000"/>
                </a:solidFill>
              </a:rPr>
              <a:t> dentro del campo requerido.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199" cy="263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560575" y="3223250"/>
            <a:ext cx="426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Admin “Software EMC (Enterprise Content Management)”. Octubre 19, 2017 (</a:t>
            </a:r>
            <a:r>
              <a:rPr lang="es" sz="1100" u="sng">
                <a:hlinkClick r:id="rId4"/>
              </a:rPr>
              <a:t>https://www.ci2.es/software-ecm/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La plataforma SYDLE ONE asegura que puede modificar y </a:t>
            </a:r>
            <a:r>
              <a:rPr lang="es">
                <a:solidFill>
                  <a:srgbClr val="000000"/>
                </a:solidFill>
              </a:rPr>
              <a:t>modelar</a:t>
            </a:r>
            <a:r>
              <a:rPr lang="es">
                <a:solidFill>
                  <a:srgbClr val="000000"/>
                </a:solidFill>
              </a:rPr>
              <a:t> procesos, que, son </a:t>
            </a:r>
            <a:r>
              <a:rPr lang="es">
                <a:solidFill>
                  <a:srgbClr val="000000"/>
                </a:solidFill>
              </a:rPr>
              <a:t>rápidamente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automatizados y distribuidos</a:t>
            </a:r>
            <a:r>
              <a:rPr lang="es">
                <a:solidFill>
                  <a:srgbClr val="000000"/>
                </a:solidFill>
              </a:rPr>
              <a:t> en BPM según la necesidad del cliente, manteniendo de esta forma, </a:t>
            </a:r>
            <a:r>
              <a:rPr lang="es">
                <a:solidFill>
                  <a:srgbClr val="000000"/>
                </a:solidFill>
              </a:rPr>
              <a:t>disponibilidad</a:t>
            </a:r>
            <a:r>
              <a:rPr lang="es">
                <a:solidFill>
                  <a:srgbClr val="000000"/>
                </a:solidFill>
              </a:rPr>
              <a:t> la documentación y portando siempre una copia de seguridad de estos en la “nube” del sistema.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875" y="787925"/>
            <a:ext cx="4608249" cy="24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352875" y="3269000"/>
            <a:ext cx="4608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De Molina Alonso “¿Cómo rediseñar los procesos usando el Business Process Management (BPM)?”. Enero 8, 2020 (</a:t>
            </a:r>
            <a:r>
              <a:rPr lang="es" sz="1100" u="sng">
                <a:hlinkClick r:id="rId4"/>
              </a:rPr>
              <a:t>https://www.esan.edu.pe/apuntes-empresariales/2020/01/como-redisenar-los-procesos-usando-el-business-process-management-bpm/</a:t>
            </a:r>
            <a:r>
              <a:rPr lang="es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37375" y="445025"/>
            <a:ext cx="5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572000" y="117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Afirma SYDLE ONE que podrá realizar acciones de automatización personalizada que cualquier interacción que podría involucrar actividad humana dando un seguimiento interactivo, de calidad y eficaz por medio e-mail, notificaciones, entre otras, trazando rutas por medio de dispositivos </a:t>
            </a:r>
            <a:r>
              <a:rPr lang="es">
                <a:solidFill>
                  <a:srgbClr val="000000"/>
                </a:solidFill>
              </a:rPr>
              <a:t>electrónicos</a:t>
            </a:r>
            <a:r>
              <a:rPr lang="es">
                <a:solidFill>
                  <a:srgbClr val="000000"/>
                </a:solidFill>
              </a:rPr>
              <a:t>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239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182875" y="3680450"/>
            <a:ext cx="426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</a:t>
            </a:r>
            <a:r>
              <a:rPr lang="es" sz="1100"/>
              <a:t>Impulsa</a:t>
            </a:r>
            <a:r>
              <a:rPr lang="es" sz="1100"/>
              <a:t> “CRM en México ¿qué opciones tengo?”. (</a:t>
            </a:r>
            <a:r>
              <a:rPr lang="es" sz="1100" u="sng">
                <a:hlinkClick r:id="rId4"/>
              </a:rPr>
              <a:t>https://www.sistemaimpulsa.com/blog/crm-en-mexico-que-opciones-tengo/</a:t>
            </a:r>
            <a:r>
              <a:rPr lang="es" sz="1100"/>
              <a:t>)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45720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Analytics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899025" y="1152475"/>
            <a:ext cx="39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Mantiene informado por medio de gráficos en tiempo real la organización que ha tenido la empresa, datos más requeridos y otros gráficos que requeriría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5" y="445025"/>
            <a:ext cx="4011925" cy="3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560075" y="4034800"/>
            <a:ext cx="658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ONE “Aalytics”.</a:t>
            </a:r>
            <a:r>
              <a:rPr lang="es" sz="1100"/>
              <a:t> (</a:t>
            </a:r>
            <a:r>
              <a:rPr lang="es" sz="1100" u="sng">
                <a:hlinkClick r:id="rId4"/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 Desk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Este servicio proporciona distintos formatos de respuesta </a:t>
            </a:r>
            <a:r>
              <a:rPr lang="es">
                <a:solidFill>
                  <a:srgbClr val="000000"/>
                </a:solidFill>
              </a:rPr>
              <a:t>instantáneas</a:t>
            </a:r>
            <a:r>
              <a:rPr lang="es">
                <a:solidFill>
                  <a:srgbClr val="000000"/>
                </a:solidFill>
              </a:rPr>
              <a:t> que permita atender todas las solicitudes o </a:t>
            </a:r>
            <a:r>
              <a:rPr lang="es">
                <a:solidFill>
                  <a:srgbClr val="000000"/>
                </a:solidFill>
              </a:rPr>
              <a:t>inquietudes</a:t>
            </a:r>
            <a:r>
              <a:rPr lang="es">
                <a:solidFill>
                  <a:srgbClr val="000000"/>
                </a:solidFill>
              </a:rPr>
              <a:t> que presente una persona a la empresa.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170125"/>
            <a:ext cx="2926400" cy="26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311700" y="3783325"/>
            <a:ext cx="6583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SYDLE </a:t>
            </a:r>
            <a:r>
              <a:rPr lang="es" sz="1100"/>
              <a:t>“Service Desk”.</a:t>
            </a:r>
            <a:r>
              <a:rPr lang="es"/>
              <a:t> (</a:t>
            </a:r>
            <a:r>
              <a:rPr lang="es" sz="1100" u="sng">
                <a:hlinkClick r:id="rId4"/>
              </a:rPr>
              <a:t>https://www.sydle.com/es/service-desk/?plataforma-centro-servicios&amp;utm_source=google&amp;utm_medium=cpc&amp;utm_campaign=sydle_bpm_es_bpm&amp;utm_term=+procesos%20+software&amp;gclid=CjwKCAiA9bmABhBbEiwASb35V2HZAXo9hqQj9WnHBt4Wd3wzB5C-rZ7u7AXydzua00tK_jJtERKzdBoCpMUQAvD_BwE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</a:t>
            </a:r>
            <a:endParaRPr/>
          </a:p>
        </p:txBody>
      </p:sp>
      <p:graphicFrame>
        <p:nvGraphicFramePr>
          <p:cNvPr id="181" name="Google Shape;181;p30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{94EC159D-DACE-4498-9656-A8D60FD2B978}</a:tableStyleId>
              </a:tblPr>
              <a:tblGrid>
                <a:gridCol w="2607300"/>
                <a:gridCol w="22187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 mensual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$69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Diferencias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GB en la “nube”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Costos adicionales en </a:t>
                      </a:r>
                      <a:r>
                        <a:rPr lang="es"/>
                        <a:t>dólares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Espacio adicional $390 / TeraByte/ mes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59025" y="72615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Planteamiento del problema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Procesos</a:t>
            </a:r>
            <a:r>
              <a:rPr lang="es" sz="2200">
                <a:solidFill>
                  <a:srgbClr val="000000"/>
                </a:solidFill>
              </a:rPr>
              <a:t> de </a:t>
            </a:r>
            <a:r>
              <a:rPr lang="es" sz="2200">
                <a:solidFill>
                  <a:srgbClr val="000000"/>
                </a:solidFill>
              </a:rPr>
              <a:t>contratación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V</a:t>
            </a:r>
            <a:r>
              <a:rPr lang="es" sz="2200">
                <a:solidFill>
                  <a:srgbClr val="000000"/>
                </a:solidFill>
              </a:rPr>
              <a:t>erificación</a:t>
            </a:r>
            <a:r>
              <a:rPr lang="es" sz="2200">
                <a:solidFill>
                  <a:srgbClr val="000000"/>
                </a:solidFill>
              </a:rPr>
              <a:t>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Seguridad de los datos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rgbClr val="000000"/>
                </a:solidFill>
              </a:rPr>
              <a:t>Encriptación</a:t>
            </a:r>
            <a:r>
              <a:rPr lang="es" sz="2200">
                <a:solidFill>
                  <a:srgbClr val="000000"/>
                </a:solidFill>
              </a:rPr>
              <a:t>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Plataformas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s" sz="2200">
                <a:solidFill>
                  <a:schemeClr val="dk1"/>
                </a:solidFill>
              </a:rPr>
              <a:t>BPM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09350" y="113850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300" y="2143575"/>
            <a:ext cx="4262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08.  </a:t>
            </a:r>
            <a:r>
              <a:rPr lang="es" sz="2200">
                <a:solidFill>
                  <a:schemeClr val="dk1"/>
                </a:solidFill>
              </a:rPr>
              <a:t>ECM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09.  CRM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10.  Analytics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1"/>
                </a:solidFill>
              </a:rPr>
              <a:t>11.  Service Desk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dk1"/>
                </a:solidFill>
              </a:rPr>
              <a:t>12.  Costos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13.  Objetivo General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14.  Objetivos </a:t>
            </a:r>
            <a:r>
              <a:rPr lang="es" sz="2200"/>
              <a:t>Específicos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15.  </a:t>
            </a:r>
            <a:r>
              <a:rPr lang="es" sz="2200"/>
              <a:t>Justificación</a:t>
            </a:r>
            <a:r>
              <a:rPr lang="es" sz="2200"/>
              <a:t> </a:t>
            </a:r>
            <a:endParaRPr sz="22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2655625" y="312635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1515">
            <a:off x="5282575" y="1785285"/>
            <a:ext cx="3441201" cy="2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Anónimo de PowerData “Seguridad de datos: En qué consiste y qué es importante en tu empresa”. (</a:t>
            </a:r>
            <a:r>
              <a:rPr lang="es" sz="11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https://www.powerdata.es/seguridad-de-datos</a:t>
            </a:r>
            <a:r>
              <a:rPr lang="es" sz="1100">
                <a:solidFill>
                  <a:srgbClr val="000000"/>
                </a:solidFill>
              </a:rPr>
              <a:t>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https://www.sydle.com/es/bpm/?plataforma-automatizacion-procesos&amp;utm_source=google&amp;utm_medium=cpc&amp;utm_campaign=sydle_bpm_es_bpm&amp;utm_term=+procesos%20+software&amp;gclid=CjwKCAiA9bmABhBbEiwASb35V2HZAXo9hqQj9WnHBt4Wd3wzB5C-rZ7u7AXydzua00tK_jJtERKzdBoCpMUQAvD_BwE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ecm/?plataforma-gestion-documentos-electronico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https://www.sydle.com/es/crm/?plataforma-relaci%C3%B3n-clientes&amp;utm_source=google&amp;utm_medium=cpc&amp;utm_campaign=sydle_bpm_es_bpm&amp;utm_term=+procesos%20+software&amp;gclid=CjwKCAiA9bmABhBbEiwASb35V2HZAXo9hqQj9WnHBt4Wd3wzB5C-rZ7u7AXydzua00tK_jJtERKzdBoCpMUQAvD_BwE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https://www.sydle.com/es/analytics/?utm_source=google&amp;utm_medium=cpc&amp;utm_campaign=sydle_bpm_es_bpm&amp;utm_term=+procesos%20+software&amp;gclid=CjwKCAiA9bmABhBbEiwASb35V2HZAXo9hqQj9WnHBt4Wd3wzB5C-rZ7u7AXydzua00tK_jJtERKzdBoCpMUQAvD_BwE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300">
                <a:solidFill>
                  <a:srgbClr val="000000"/>
                </a:solidFill>
              </a:rPr>
              <a:t>TÉCNICAS E INSTRUMENTOS DE RECOLECCIÓN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la elaboración de este proyecto se requirió como mínimo un ordenador con un sistema operativo Windows, Mac o Linux, con un disco duro de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400GB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2GB de Ram,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Intel core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duo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2.66 mhz, acceso a internet, aplicaciones de seguridad para el computador como un antivirus con una fuente de poder y para una comodidad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óptima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durante la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realización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(1) mesa y una (1) silla. Este debe contar con un navegador (Microsoft edge, Chrome, Morzilla Firefox, Opera, entre otros), para que, tenga acceso a información o datos para indagar acerca del proyecto. 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</a:t>
            </a:r>
            <a:r>
              <a:rPr lang="es" sz="21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contar con acceso a un correo de Gmail para establecer una conexión y/o comunicación con el equipo de trabajo durante la elaboración.</a:t>
            </a:r>
            <a:endParaRPr sz="19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 de encuesta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¿En la empresa tiene implementado un sistema de automatización? (Si / No)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¿Cuenta con algún tipo de plataforma o sistema inteligente? (Si / No) (¿Cuál? / NA)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¿Cree usted que la plataforma o sistema que maneja es la adecuada? (Si / No / NA)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método</a:t>
            </a:r>
            <a:r>
              <a:rPr lang="es"/>
              <a:t> de almacenamiento de datos posee? (Digital (Nube o externo, USB o disco duro) / Manual (Mediante papeleo) / Ambas)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¿Alguna vez ha tenido </a:t>
            </a:r>
            <a:r>
              <a:rPr lang="es"/>
              <a:t>inconvenientes</a:t>
            </a:r>
            <a:r>
              <a:rPr lang="es"/>
              <a:t> con los documentos obtenidos por personas seleccionadas para el trabajo (Documentación, experiencia de trabajo, contactos, entre otros falsos)? (Si / No)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¿Que objetivo como tal tiene la empresa con este proyecto?</a:t>
            </a:r>
            <a:endParaRPr>
              <a:highlight>
                <a:srgbClr val="FFFFFF"/>
              </a:highlight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¿Es posible que otras empresas puedan adquirir el aplicativo web como un buen servicio de </a:t>
            </a:r>
            <a:r>
              <a:rPr lang="es">
                <a:highlight>
                  <a:srgbClr val="FFFFFF"/>
                </a:highlight>
              </a:rPr>
              <a:t>protección</a:t>
            </a:r>
            <a:r>
              <a:rPr lang="es">
                <a:highlight>
                  <a:srgbClr val="FFFFFF"/>
                </a:highlight>
              </a:rPr>
              <a:t> de datos?</a:t>
            </a:r>
            <a:endParaRPr>
              <a:highlight>
                <a:srgbClr val="FFFFFF"/>
              </a:highlight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¿</a:t>
            </a:r>
            <a:r>
              <a:rPr lang="es">
                <a:highlight>
                  <a:srgbClr val="FFFFFF"/>
                </a:highlight>
              </a:rPr>
              <a:t>Estaría</a:t>
            </a:r>
            <a:r>
              <a:rPr lang="es">
                <a:highlight>
                  <a:srgbClr val="FFFFFF"/>
                </a:highlight>
              </a:rPr>
              <a:t> dirigido el servicio a un mercado viable?</a:t>
            </a:r>
            <a:endParaRPr>
              <a:highlight>
                <a:srgbClr val="FFFFFF"/>
              </a:highlight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tan demorado es el procesos de contratación que poseen? (Ingresela con el número total de días)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Estaría</a:t>
            </a:r>
            <a:r>
              <a:rPr lang="es"/>
              <a:t> dispuesto a costear un sistema en el cual tenga </a:t>
            </a:r>
            <a:r>
              <a:rPr lang="es"/>
              <a:t>implementado</a:t>
            </a:r>
            <a:r>
              <a:rPr lang="es"/>
              <a:t> un proceso en el que implique una actividad mínima humana realizando el mismo proceso ahorrando tiempo? (Si / No / Depende del costo)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</a:t>
            </a:r>
            <a:r>
              <a:rPr lang="es"/>
              <a:t>Cuál</a:t>
            </a:r>
            <a:r>
              <a:rPr lang="es"/>
              <a:t> sería su estimación </a:t>
            </a:r>
            <a:r>
              <a:rPr lang="es"/>
              <a:t>mínima</a:t>
            </a:r>
            <a:r>
              <a:rPr lang="es"/>
              <a:t> y </a:t>
            </a:r>
            <a:r>
              <a:rPr lang="es"/>
              <a:t>máxima</a:t>
            </a:r>
            <a:r>
              <a:rPr lang="es"/>
              <a:t>? (Ingreselas </a:t>
            </a:r>
            <a:r>
              <a:rPr lang="es"/>
              <a:t>separadas por un guión (-)</a:t>
            </a:r>
            <a:r>
              <a:rPr lang="es"/>
              <a:t> sin puntos ni comas / NA)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¿Qué </a:t>
            </a:r>
            <a:r>
              <a:rPr lang="es"/>
              <a:t>expectativa</a:t>
            </a:r>
            <a:r>
              <a:rPr lang="es"/>
              <a:t> tendría de este sistema?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¿Durante el proceso de </a:t>
            </a:r>
            <a:r>
              <a:rPr lang="es"/>
              <a:t>contratación</a:t>
            </a:r>
            <a:r>
              <a:rPr lang="es"/>
              <a:t> de los aspirantes cuentan con algún tipo </a:t>
            </a:r>
            <a:r>
              <a:rPr lang="es"/>
              <a:t>protección</a:t>
            </a:r>
            <a:r>
              <a:rPr lang="es"/>
              <a:t> para los documentos requeridos? (Si / No)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>
                <a:highlight>
                  <a:srgbClr val="FFFFFF"/>
                </a:highlight>
              </a:rPr>
              <a:t>Si un trabajo de la empresa quiere adquirir como a parte el aplicativo estará dispuesto a pagar el presupuesto del servicio?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41750" y="20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10128" l="9195" r="9211" t="24865"/>
          <a:stretch/>
        </p:blipFill>
        <p:spPr>
          <a:xfrm>
            <a:off x="85900" y="779375"/>
            <a:ext cx="8946600" cy="42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42275"/>
            <a:ext cx="8520600" cy="4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https://drive.google.com/file/d/1PvNFeip04uXw4mljBX1aJnJpuvP7BVK0/view?usp=sharing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